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Oswald Medium"/>
      <p:regular r:id="rId18"/>
      <p:bold r:id="rId19"/>
    </p:embeddedFont>
    <p:embeddedFont>
      <p:font typeface="Oswald Light"/>
      <p:regular r:id="rId20"/>
      <p:bold r:id="rId21"/>
    </p:embeddedFont>
    <p:embeddedFont>
      <p:font typeface="Oswald"/>
      <p:regular r:id="rId22"/>
      <p:bold r:id="rId23"/>
    </p:embeddedFont>
    <p:embeddedFont>
      <p:font typeface="Source Sans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Light-regular.fntdata"/><Relationship Id="rId22" Type="http://schemas.openxmlformats.org/officeDocument/2006/relationships/font" Target="fonts/Oswald-regular.fntdata"/><Relationship Id="rId21" Type="http://schemas.openxmlformats.org/officeDocument/2006/relationships/font" Target="fonts/OswaldLight-bold.fntdata"/><Relationship Id="rId24" Type="http://schemas.openxmlformats.org/officeDocument/2006/relationships/font" Target="fonts/SourceSansPro-regular.fntdata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SansPro-italic.fntdata"/><Relationship Id="rId25" Type="http://schemas.openxmlformats.org/officeDocument/2006/relationships/font" Target="fonts/SourceSansPro-bold.fntdata"/><Relationship Id="rId27" Type="http://schemas.openxmlformats.org/officeDocument/2006/relationships/font" Target="fonts/SourceSans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OswaldMedium-bold.fntdata"/><Relationship Id="rId18" Type="http://schemas.openxmlformats.org/officeDocument/2006/relationships/font" Target="fonts/Oswal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4e690846f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4e690846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1" name="Google Shape;201;p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4" name="Google Shape;244;p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5" name="Google Shape;245;p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6" name="Google Shape;246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8" name="Google Shape;288;p7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9" name="Google Shape;289;p7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0" name="Google Shape;290;p7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1" name="Google Shape;291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3" name="Google Shape;333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375" name="Google Shape;375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0" name="Google Shape;30;p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lAwrtq3jb-Hf-_Ywe8WfN95p0W40SHpY/view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://drive.google.com/file/d/1jYftYU7f9s0l8AQsRV4qyS2n3Wuh27FU/view" TargetMode="External"/><Relationship Id="rId6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/>
          <p:nvPr>
            <p:ph type="ctrTitle"/>
          </p:nvPr>
        </p:nvSpPr>
        <p:spPr>
          <a:xfrm>
            <a:off x="2847975" y="2680725"/>
            <a:ext cx="5610300" cy="13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Aeronautical</a:t>
            </a:r>
            <a:r>
              <a:rPr lang="en"/>
              <a:t> Mobile Telemetry</a:t>
            </a:r>
            <a:endParaRPr/>
          </a:p>
        </p:txBody>
      </p:sp>
      <p:sp>
        <p:nvSpPr>
          <p:cNvPr id="465" name="Google Shape;465;p13"/>
          <p:cNvSpPr txBox="1"/>
          <p:nvPr/>
        </p:nvSpPr>
        <p:spPr>
          <a:xfrm>
            <a:off x="3225575" y="4031925"/>
            <a:ext cx="44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Benjamin Havens, Gustavo Oliveira, Joseph Lamb, Preston Walker, Riley Kirkwood</a:t>
            </a:r>
            <a:endParaRPr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2"/>
          <p:cNvSpPr txBox="1"/>
          <p:nvPr>
            <p:ph type="title"/>
          </p:nvPr>
        </p:nvSpPr>
        <p:spPr>
          <a:xfrm>
            <a:off x="1025975" y="0"/>
            <a:ext cx="69966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577" name="Google Shape;577;p2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8" name="Google Shape;5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6463"/>
            <a:ext cx="2375773" cy="316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225" y="806463"/>
            <a:ext cx="2375773" cy="316768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2"/>
          <p:cNvSpPr txBox="1"/>
          <p:nvPr/>
        </p:nvSpPr>
        <p:spPr>
          <a:xfrm>
            <a:off x="2767900" y="1024350"/>
            <a:ext cx="378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Matlab: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Divide what we were sampling by 10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Ignore first 10,000 samples from radio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3"/>
          <p:cNvSpPr txBox="1"/>
          <p:nvPr>
            <p:ph type="title"/>
          </p:nvPr>
        </p:nvSpPr>
        <p:spPr>
          <a:xfrm>
            <a:off x="1073700" y="674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</a:t>
            </a:r>
            <a:r>
              <a:rPr lang="en"/>
              <a:t> Forward</a:t>
            </a:r>
            <a:endParaRPr/>
          </a:p>
        </p:txBody>
      </p:sp>
      <p:sp>
        <p:nvSpPr>
          <p:cNvPr id="586" name="Google Shape;586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5" y="783275"/>
            <a:ext cx="2332001" cy="174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5" y="2532275"/>
            <a:ext cx="1383951" cy="184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6475" y="783275"/>
            <a:ext cx="1311752" cy="1749002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3"/>
          <p:cNvSpPr txBox="1"/>
          <p:nvPr/>
        </p:nvSpPr>
        <p:spPr>
          <a:xfrm>
            <a:off x="4696725" y="926275"/>
            <a:ext cx="3465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●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Test at various angles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●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Learn to use simulink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○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Find transfer function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○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Hallway simulates airplane flight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●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Compare ML to MRC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●"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Determine what is better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4"/>
          <p:cNvSpPr txBox="1"/>
          <p:nvPr>
            <p:ph idx="4294967295" type="ctrTitle"/>
          </p:nvPr>
        </p:nvSpPr>
        <p:spPr>
          <a:xfrm>
            <a:off x="685800" y="325842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Ethical </a:t>
            </a:r>
            <a:r>
              <a:rPr lang="en" sz="4800">
                <a:solidFill>
                  <a:schemeClr val="accent2"/>
                </a:solidFill>
              </a:rPr>
              <a:t>Considerations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596" name="Google Shape;596;p24"/>
          <p:cNvSpPr txBox="1"/>
          <p:nvPr>
            <p:ph idx="4294967295" type="subTitle"/>
          </p:nvPr>
        </p:nvSpPr>
        <p:spPr>
          <a:xfrm>
            <a:off x="685800" y="1503421"/>
            <a:ext cx="7611300" cy="1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Accuracy in testing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Lives on the line</a:t>
            </a:r>
            <a:endParaRPr sz="2600"/>
          </a:p>
        </p:txBody>
      </p:sp>
      <p:sp>
        <p:nvSpPr>
          <p:cNvPr id="597" name="Google Shape;597;p2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24"/>
          <p:cNvSpPr txBox="1"/>
          <p:nvPr/>
        </p:nvSpPr>
        <p:spPr>
          <a:xfrm>
            <a:off x="3824925" y="122050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5"/>
          <p:cNvSpPr txBox="1"/>
          <p:nvPr>
            <p:ph idx="4294967295" type="ctrTitle"/>
          </p:nvPr>
        </p:nvSpPr>
        <p:spPr>
          <a:xfrm>
            <a:off x="784375" y="150586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Summary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604" name="Google Shape;604;p25"/>
          <p:cNvSpPr txBox="1"/>
          <p:nvPr>
            <p:ph idx="4294967295" type="subTitle"/>
          </p:nvPr>
        </p:nvSpPr>
        <p:spPr>
          <a:xfrm>
            <a:off x="685800" y="2619860"/>
            <a:ext cx="7772400" cy="19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b="1" lang="en">
                <a:solidFill>
                  <a:schemeClr val="accent2"/>
                </a:solidFill>
              </a:rPr>
              <a:t>Maximum Likelihood may be a better method than MRC for data transmission</a:t>
            </a:r>
            <a:endParaRPr b="1">
              <a:solidFill>
                <a:schemeClr val="accent2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605" name="Google Shape;605;p2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Overview</a:t>
            </a:r>
            <a:endParaRPr sz="2600"/>
          </a:p>
        </p:txBody>
      </p:sp>
      <p:sp>
        <p:nvSpPr>
          <p:cNvPr id="471" name="Google Shape;471;p14"/>
          <p:cNvSpPr txBox="1"/>
          <p:nvPr/>
        </p:nvSpPr>
        <p:spPr>
          <a:xfrm>
            <a:off x="1047750" y="968550"/>
            <a:ext cx="4145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CEF6"/>
                </a:solidFill>
                <a:latin typeface="Oswald Medium"/>
                <a:ea typeface="Oswald Medium"/>
                <a:cs typeface="Oswald Medium"/>
                <a:sym typeface="Oswald Medium"/>
              </a:rPr>
              <a:t>Telemetry of Airborne Test Articles</a:t>
            </a:r>
            <a:endParaRPr sz="2000">
              <a:solidFill>
                <a:srgbClr val="00CEF6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2" name="Google Shape;472;p14"/>
          <p:cNvSpPr txBox="1"/>
          <p:nvPr/>
        </p:nvSpPr>
        <p:spPr>
          <a:xfrm>
            <a:off x="7095975" y="2158500"/>
            <a:ext cx="1349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Dr. Rice</a:t>
            </a:r>
            <a:endParaRPr b="1"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1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75" y="968550"/>
            <a:ext cx="2971775" cy="11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625" y="2571725"/>
            <a:ext cx="1558075" cy="16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74009">
            <a:off x="2410661" y="1892480"/>
            <a:ext cx="3643803" cy="114144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4"/>
          <p:cNvSpPr txBox="1"/>
          <p:nvPr/>
        </p:nvSpPr>
        <p:spPr>
          <a:xfrm>
            <a:off x="1100625" y="1471125"/>
            <a:ext cx="3171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Measurements: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●"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Stresses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●"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Strains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●"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Location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 Light"/>
              <a:buChar char="●"/>
            </a:pPr>
            <a:r>
              <a:rPr lang="en" sz="1600">
                <a:latin typeface="Oswald Light"/>
                <a:ea typeface="Oswald Light"/>
                <a:cs typeface="Oswald Light"/>
                <a:sym typeface="Oswald Light"/>
              </a:rPr>
              <a:t>Speed</a:t>
            </a:r>
            <a:endParaRPr sz="16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5"/>
          <p:cNvSpPr txBox="1"/>
          <p:nvPr>
            <p:ph type="title"/>
          </p:nvPr>
        </p:nvSpPr>
        <p:spPr>
          <a:xfrm>
            <a:off x="1073700" y="674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 Our Experiment Relates</a:t>
            </a:r>
            <a:endParaRPr sz="2200"/>
          </a:p>
        </p:txBody>
      </p:sp>
      <p:sp>
        <p:nvSpPr>
          <p:cNvPr id="483" name="Google Shape;483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Google Shape;4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750" y="955788"/>
            <a:ext cx="3737774" cy="280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6275"/>
            <a:ext cx="2146748" cy="2862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15"/>
          <p:cNvSpPr txBox="1"/>
          <p:nvPr/>
        </p:nvSpPr>
        <p:spPr>
          <a:xfrm>
            <a:off x="5884525" y="1184650"/>
            <a:ext cx="33768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swald Light"/>
              <a:buChar char="●"/>
            </a:pPr>
            <a:r>
              <a:rPr lang="en" sz="1900">
                <a:latin typeface="Oswald Light"/>
                <a:ea typeface="Oswald Light"/>
                <a:cs typeface="Oswald Light"/>
                <a:sym typeface="Oswald Light"/>
              </a:rPr>
              <a:t>Test antennas at various angles</a:t>
            </a:r>
            <a:endParaRPr sz="19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swald Light"/>
              <a:buChar char="●"/>
            </a:pPr>
            <a:r>
              <a:rPr lang="en" sz="1900">
                <a:latin typeface="Oswald Light"/>
                <a:ea typeface="Oswald Light"/>
                <a:cs typeface="Oswald Light"/>
                <a:sym typeface="Oswald Light"/>
              </a:rPr>
              <a:t>Discover hallways effect on signal</a:t>
            </a:r>
            <a:endParaRPr sz="19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Oswald Light"/>
              <a:buChar char="●"/>
            </a:pPr>
            <a:r>
              <a:rPr lang="en" sz="1900">
                <a:latin typeface="Oswald Light"/>
                <a:ea typeface="Oswald Light"/>
                <a:cs typeface="Oswald Light"/>
                <a:sym typeface="Oswald Light"/>
              </a:rPr>
              <a:t>Use math and code to remove noise</a:t>
            </a:r>
            <a:endParaRPr sz="19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6"/>
          <p:cNvSpPr txBox="1"/>
          <p:nvPr>
            <p:ph idx="4294967295" type="ctrTitle"/>
          </p:nvPr>
        </p:nvSpPr>
        <p:spPr>
          <a:xfrm>
            <a:off x="2973300" y="186350"/>
            <a:ext cx="3197400" cy="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Transmission</a:t>
            </a:r>
            <a:endParaRPr sz="4000"/>
          </a:p>
        </p:txBody>
      </p:sp>
      <p:sp>
        <p:nvSpPr>
          <p:cNvPr id="492" name="Google Shape;492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3" name="Google Shape;493;p16" title="Yaw, pitch, rol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4750"/>
            <a:ext cx="3573824" cy="20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6" title="Antenna Transmission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2949" y="1124750"/>
            <a:ext cx="3573824" cy="20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7"/>
          <p:cNvSpPr txBox="1"/>
          <p:nvPr>
            <p:ph type="title"/>
          </p:nvPr>
        </p:nvSpPr>
        <p:spPr>
          <a:xfrm>
            <a:off x="985650" y="12475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Multipath </a:t>
            </a:r>
            <a:r>
              <a:rPr lang="en">
                <a:solidFill>
                  <a:schemeClr val="accent2"/>
                </a:solidFill>
              </a:rPr>
              <a:t>Propagation (Issue 1)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00" name="Google Shape;500;p17"/>
          <p:cNvSpPr txBox="1"/>
          <p:nvPr>
            <p:ph idx="1" type="body"/>
          </p:nvPr>
        </p:nvSpPr>
        <p:spPr>
          <a:xfrm>
            <a:off x="355200" y="2625100"/>
            <a:ext cx="86364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Line of Sight Transmission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Direct line to receiver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◉"/>
            </a:pPr>
            <a:r>
              <a:rPr lang="en">
                <a:solidFill>
                  <a:srgbClr val="FF0000"/>
                </a:solidFill>
              </a:rPr>
              <a:t>Specular Transmission </a:t>
            </a:r>
            <a:endParaRPr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◉"/>
            </a:pPr>
            <a:r>
              <a:rPr lang="en">
                <a:solidFill>
                  <a:srgbClr val="FF0000"/>
                </a:solidFill>
              </a:rPr>
              <a:t>Reflection off of ground or object</a:t>
            </a:r>
            <a:endParaRPr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◉"/>
            </a:pPr>
            <a:r>
              <a:rPr lang="en">
                <a:solidFill>
                  <a:srgbClr val="0000FF"/>
                </a:solidFill>
              </a:rPr>
              <a:t>Diffuse Transmission</a:t>
            </a:r>
            <a:endParaRPr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◉"/>
            </a:pPr>
            <a:r>
              <a:rPr lang="en">
                <a:solidFill>
                  <a:srgbClr val="0000FF"/>
                </a:solidFill>
              </a:rPr>
              <a:t>Scattered reflection that goes everywhere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2" name="Google Shape;5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0550"/>
            <a:ext cx="8839201" cy="187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277" y="2954625"/>
            <a:ext cx="2580399" cy="19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7"/>
          <p:cNvSpPr txBox="1"/>
          <p:nvPr/>
        </p:nvSpPr>
        <p:spPr>
          <a:xfrm>
            <a:off x="0" y="0"/>
            <a:ext cx="19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8"/>
          <p:cNvSpPr txBox="1"/>
          <p:nvPr/>
        </p:nvSpPr>
        <p:spPr>
          <a:xfrm>
            <a:off x="7752175" y="14597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510" name="Google Shape;510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18"/>
          <p:cNvSpPr txBox="1"/>
          <p:nvPr/>
        </p:nvSpPr>
        <p:spPr>
          <a:xfrm>
            <a:off x="2713425" y="196150"/>
            <a:ext cx="448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Cross </a:t>
            </a:r>
            <a:r>
              <a:rPr b="1" lang="en" sz="22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Polarization (Issue 2)</a:t>
            </a:r>
            <a:endParaRPr b="1" sz="22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12" name="Google Shape;5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049" y="3146475"/>
            <a:ext cx="3640658" cy="15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00" y="3146480"/>
            <a:ext cx="991800" cy="159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7275" y="3037505"/>
            <a:ext cx="991800" cy="159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109075" y="3734930"/>
            <a:ext cx="991800" cy="1592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8"/>
          <p:cNvSpPr txBox="1"/>
          <p:nvPr/>
        </p:nvSpPr>
        <p:spPr>
          <a:xfrm>
            <a:off x="457500" y="403200"/>
            <a:ext cx="67458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A191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700"/>
              <a:buFont typeface="Oswald"/>
              <a:buChar char="●"/>
            </a:pPr>
            <a:r>
              <a:rPr lang="en">
                <a:solidFill>
                  <a:srgbClr val="444044"/>
                </a:solidFill>
                <a:latin typeface="Oswald"/>
                <a:ea typeface="Oswald"/>
                <a:cs typeface="Oswald"/>
                <a:sym typeface="Oswald"/>
              </a:rPr>
              <a:t>Cross-polarization is when an antenna’s dipoles form a (+) sign or a cross (x) shape. They are oriented at right angles (90º) to each other.</a:t>
            </a:r>
            <a:endParaRPr>
              <a:solidFill>
                <a:srgbClr val="44404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9"/>
          <p:cNvSpPr txBox="1"/>
          <p:nvPr>
            <p:ph idx="4294967295" type="ctrTitle"/>
          </p:nvPr>
        </p:nvSpPr>
        <p:spPr>
          <a:xfrm>
            <a:off x="784375" y="24216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MRC VS ML</a:t>
            </a:r>
            <a:endParaRPr sz="9000"/>
          </a:p>
        </p:txBody>
      </p:sp>
      <p:sp>
        <p:nvSpPr>
          <p:cNvPr id="522" name="Google Shape;522;p19"/>
          <p:cNvSpPr txBox="1"/>
          <p:nvPr>
            <p:ph idx="4294967295" type="subTitle"/>
          </p:nvPr>
        </p:nvSpPr>
        <p:spPr>
          <a:xfrm>
            <a:off x="4959375" y="1320150"/>
            <a:ext cx="3878400" cy="25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swald Medium"/>
                <a:ea typeface="Oswald Medium"/>
                <a:cs typeface="Oswald Medium"/>
                <a:sym typeface="Oswald Medium"/>
              </a:rPr>
              <a:t>Maximum Likelihood (Our Way)</a:t>
            </a:r>
            <a:endParaRPr sz="18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Oswald Light"/>
              <a:buAutoNum type="arabicPeriod"/>
            </a:pPr>
            <a:r>
              <a:rPr lang="en" sz="1800">
                <a:latin typeface="Oswald Light"/>
                <a:ea typeface="Oswald Light"/>
                <a:cs typeface="Oswald Light"/>
                <a:sym typeface="Oswald Light"/>
              </a:rPr>
              <a:t>Is a method of estimating the parameters of an assumed probability distribution, given some observed data</a:t>
            </a:r>
            <a:endParaRPr sz="18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 Light"/>
              <a:buAutoNum type="arabicPeriod"/>
            </a:pPr>
            <a:r>
              <a:rPr lang="en" sz="1800">
                <a:latin typeface="Oswald Light"/>
                <a:ea typeface="Oswald Light"/>
                <a:cs typeface="Oswald Light"/>
                <a:sym typeface="Oswald Light"/>
              </a:rPr>
              <a:t>No hybrid coupler</a:t>
            </a:r>
            <a:endParaRPr sz="18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 Light"/>
              <a:buAutoNum type="arabicPeriod"/>
            </a:pPr>
            <a:r>
              <a:rPr lang="en" sz="1800">
                <a:latin typeface="Oswald Light"/>
                <a:ea typeface="Oswald Light"/>
                <a:cs typeface="Oswald Light"/>
                <a:sym typeface="Oswald Light"/>
              </a:rPr>
              <a:t>Just statistics and proofs</a:t>
            </a:r>
            <a:endParaRPr sz="18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grpSp>
        <p:nvGrpSpPr>
          <p:cNvPr id="523" name="Google Shape;523;p19"/>
          <p:cNvGrpSpPr/>
          <p:nvPr/>
        </p:nvGrpSpPr>
        <p:grpSpPr>
          <a:xfrm>
            <a:off x="7977496" y="-29737"/>
            <a:ext cx="1166508" cy="1166538"/>
            <a:chOff x="6654650" y="3665275"/>
            <a:chExt cx="409100" cy="409125"/>
          </a:xfrm>
        </p:grpSpPr>
        <p:sp>
          <p:nvSpPr>
            <p:cNvPr id="524" name="Google Shape;524;p19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19"/>
          <p:cNvGrpSpPr/>
          <p:nvPr/>
        </p:nvGrpSpPr>
        <p:grpSpPr>
          <a:xfrm rot="1940693">
            <a:off x="450403" y="353768"/>
            <a:ext cx="587626" cy="587659"/>
            <a:chOff x="570875" y="4322250"/>
            <a:chExt cx="443300" cy="443325"/>
          </a:xfrm>
        </p:grpSpPr>
        <p:sp>
          <p:nvSpPr>
            <p:cNvPr id="527" name="Google Shape;527;p19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19"/>
          <p:cNvSpPr/>
          <p:nvPr/>
        </p:nvSpPr>
        <p:spPr>
          <a:xfrm>
            <a:off x="200901" y="95833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9"/>
          <p:cNvSpPr/>
          <p:nvPr/>
        </p:nvSpPr>
        <p:spPr>
          <a:xfrm rot="1793658">
            <a:off x="1319225" y="446071"/>
            <a:ext cx="225078" cy="21493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19"/>
          <p:cNvSpPr txBox="1"/>
          <p:nvPr>
            <p:ph idx="4294967295" type="subTitle"/>
          </p:nvPr>
        </p:nvSpPr>
        <p:spPr>
          <a:xfrm>
            <a:off x="338775" y="1262100"/>
            <a:ext cx="38784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Oswald Medium"/>
                <a:ea typeface="Oswald Medium"/>
                <a:cs typeface="Oswald Medium"/>
                <a:sym typeface="Oswald Medium"/>
              </a:rPr>
              <a:t>Maximum Ratio Combining (Current)</a:t>
            </a:r>
            <a:endParaRPr sz="18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Oswald Light"/>
              <a:buAutoNum type="arabicPeriod"/>
            </a:pPr>
            <a:r>
              <a:rPr lang="en" sz="1800">
                <a:latin typeface="Oswald Light"/>
                <a:ea typeface="Oswald Light"/>
                <a:cs typeface="Oswald Light"/>
                <a:sym typeface="Oswald Light"/>
              </a:rPr>
              <a:t>The signals from each channel are added together</a:t>
            </a:r>
            <a:endParaRPr sz="18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 Light"/>
              <a:buAutoNum type="arabicPeriod"/>
            </a:pPr>
            <a:r>
              <a:rPr lang="en" sz="1800">
                <a:latin typeface="Oswald Light"/>
                <a:ea typeface="Oswald Light"/>
                <a:cs typeface="Oswald Light"/>
                <a:sym typeface="Oswald Light"/>
              </a:rPr>
              <a:t>3 dB loss of signal</a:t>
            </a:r>
            <a:endParaRPr sz="18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 Light"/>
              <a:buAutoNum type="arabicPeriod"/>
            </a:pPr>
            <a:r>
              <a:rPr lang="en" sz="1800">
                <a:latin typeface="Oswald Light"/>
                <a:ea typeface="Oswald Light"/>
                <a:cs typeface="Oswald Light"/>
                <a:sym typeface="Oswald Light"/>
              </a:rPr>
              <a:t>Uses a hybrid coupler</a:t>
            </a:r>
            <a:endParaRPr sz="18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535" name="Google Shape;5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850" y="2828325"/>
            <a:ext cx="1571700" cy="15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231" y="3282122"/>
            <a:ext cx="2218544" cy="11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9425" y="3421750"/>
            <a:ext cx="2479800" cy="7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0"/>
          <p:cNvSpPr txBox="1"/>
          <p:nvPr>
            <p:ph type="title"/>
          </p:nvPr>
        </p:nvSpPr>
        <p:spPr>
          <a:xfrm>
            <a:off x="1015875" y="0"/>
            <a:ext cx="69966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for </a:t>
            </a:r>
            <a:r>
              <a:rPr lang="en">
                <a:solidFill>
                  <a:schemeClr val="accent2"/>
                </a:solidFill>
              </a:rPr>
              <a:t>MRC and ML</a:t>
            </a:r>
            <a:endParaRPr/>
          </a:p>
        </p:txBody>
      </p:sp>
      <p:sp>
        <p:nvSpPr>
          <p:cNvPr id="543" name="Google Shape;543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4" name="Google Shape;5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00" y="583506"/>
            <a:ext cx="7870800" cy="187824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0"/>
          <p:cNvSpPr txBox="1"/>
          <p:nvPr>
            <p:ph idx="2" type="body"/>
          </p:nvPr>
        </p:nvSpPr>
        <p:spPr>
          <a:xfrm>
            <a:off x="5972600" y="403325"/>
            <a:ext cx="33399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Maximum Ratio Combining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00" y="2668300"/>
            <a:ext cx="7974150" cy="19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0"/>
          <p:cNvSpPr txBox="1"/>
          <p:nvPr/>
        </p:nvSpPr>
        <p:spPr>
          <a:xfrm>
            <a:off x="6142550" y="24438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Maximum</a:t>
            </a:r>
            <a:r>
              <a:rPr b="1"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Likelihood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1"/>
          <p:cNvSpPr txBox="1"/>
          <p:nvPr>
            <p:ph type="title"/>
          </p:nvPr>
        </p:nvSpPr>
        <p:spPr>
          <a:xfrm>
            <a:off x="1047750" y="0"/>
            <a:ext cx="6996600" cy="4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</a:t>
            </a:r>
            <a:r>
              <a:rPr lang="en">
                <a:solidFill>
                  <a:schemeClr val="accent2"/>
                </a:solidFill>
              </a:rPr>
              <a:t>Testing</a:t>
            </a:r>
            <a:endParaRPr/>
          </a:p>
        </p:txBody>
      </p:sp>
      <p:sp>
        <p:nvSpPr>
          <p:cNvPr id="553" name="Google Shape;553;p21"/>
          <p:cNvSpPr/>
          <p:nvPr/>
        </p:nvSpPr>
        <p:spPr>
          <a:xfrm>
            <a:off x="3485050" y="1567267"/>
            <a:ext cx="929494" cy="548374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21"/>
          <p:cNvGrpSpPr/>
          <p:nvPr/>
        </p:nvGrpSpPr>
        <p:grpSpPr>
          <a:xfrm>
            <a:off x="3844549" y="3126202"/>
            <a:ext cx="599842" cy="589958"/>
            <a:chOff x="1244325" y="4999400"/>
            <a:chExt cx="444525" cy="437200"/>
          </a:xfrm>
        </p:grpSpPr>
        <p:sp>
          <p:nvSpPr>
            <p:cNvPr id="555" name="Google Shape;555;p21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Google Shape;560;p21"/>
          <p:cNvGrpSpPr/>
          <p:nvPr/>
        </p:nvGrpSpPr>
        <p:grpSpPr>
          <a:xfrm>
            <a:off x="5266889" y="3113863"/>
            <a:ext cx="409140" cy="420402"/>
            <a:chOff x="2605300" y="5003050"/>
            <a:chExt cx="418900" cy="430475"/>
          </a:xfrm>
        </p:grpSpPr>
        <p:sp>
          <p:nvSpPr>
            <p:cNvPr id="561" name="Google Shape;561;p21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21"/>
          <p:cNvSpPr/>
          <p:nvPr/>
        </p:nvSpPr>
        <p:spPr>
          <a:xfrm>
            <a:off x="5213649" y="2080225"/>
            <a:ext cx="300114" cy="273023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21"/>
          <p:cNvSpPr txBox="1"/>
          <p:nvPr/>
        </p:nvSpPr>
        <p:spPr>
          <a:xfrm>
            <a:off x="164400" y="887163"/>
            <a:ext cx="2244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Programs used: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Python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Ubuntu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Wsl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Cmake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Matlab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Gnu radio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companion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Docker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67" name="Google Shape;5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490500"/>
            <a:ext cx="2244899" cy="299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101" y="490500"/>
            <a:ext cx="2244899" cy="299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9299" y="490507"/>
            <a:ext cx="2244899" cy="2993193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21"/>
          <p:cNvSpPr txBox="1"/>
          <p:nvPr/>
        </p:nvSpPr>
        <p:spPr>
          <a:xfrm>
            <a:off x="2495475" y="3759550"/>
            <a:ext cx="17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Antennas not polarized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1" name="Google Shape;571;p21"/>
          <p:cNvSpPr txBox="1"/>
          <p:nvPr/>
        </p:nvSpPr>
        <p:spPr>
          <a:xfrm>
            <a:off x="4790400" y="3814025"/>
            <a:ext cx="197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Computers not fast enough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